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7" r:id="rId3"/>
    <p:sldId id="298" r:id="rId4"/>
    <p:sldId id="285" r:id="rId5"/>
    <p:sldId id="310" r:id="rId6"/>
    <p:sldId id="311" r:id="rId7"/>
    <p:sldId id="331" r:id="rId8"/>
    <p:sldId id="330" r:id="rId9"/>
    <p:sldId id="332" r:id="rId10"/>
    <p:sldId id="333" r:id="rId11"/>
    <p:sldId id="327" r:id="rId12"/>
    <p:sldId id="318" r:id="rId13"/>
    <p:sldId id="323" r:id="rId14"/>
    <p:sldId id="319" r:id="rId15"/>
    <p:sldId id="320" r:id="rId16"/>
    <p:sldId id="328" r:id="rId17"/>
    <p:sldId id="329" r:id="rId18"/>
    <p:sldId id="334" r:id="rId19"/>
    <p:sldId id="286" r:id="rId20"/>
    <p:sldId id="317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B300D-E375-49AE-8C61-47F280CD5F33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7BAD-E2EB-47E3-8540-BD133C6610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71525-A8A4-44E2-A0A3-30E24333B985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4EDA2-22EB-4546-8085-1F24A20E52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EDA2-22EB-4546-8085-1F24A20E520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B3F9-88E4-40BA-A1DC-73473F40E258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9301-E185-442F-8893-F76ADDB8961C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15BC-6518-4918-B20F-5CA94D02D21D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CCC4-EB40-4225-A490-E8A9ECE37292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A598-4900-4E6C-B276-E3DB354894D9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6B53-433E-454A-AFC0-FA06D73A4FC7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5CB2-A64E-4E97-B449-C864389F3354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752D-C411-455F-9886-D913F2EB69DC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192-D7DF-4DBC-84BA-54C585B3914B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670C-8027-439A-A376-B593890C3820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E9DC-6D49-4CED-A794-F8F0BD63C77D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64CCA-F2CC-4F3C-84BC-84483A14FFA6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5FF6-C8D6-41EE-91E1-AFE71BED7B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ROV CH </a:t>
            </a:r>
            <a:r>
              <a:rPr lang="en-US" sz="2800"/>
              <a:t>14 B</a:t>
            </a:r>
            <a:br>
              <a:rPr lang="en-US" sz="2800" dirty="0"/>
            </a:br>
            <a:r>
              <a:rPr lang="en-US" sz="2800" dirty="0"/>
              <a:t>INCENTIVE OPTIONS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5302949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Real Options Conference Trondheim June 2016</a:t>
            </a:r>
          </a:p>
          <a:p>
            <a:pPr algn="ctr"/>
            <a:r>
              <a:rPr lang="en-US" dirty="0"/>
              <a:t>Real Options Conference Boston June 2017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en-US" dirty="0"/>
              <a:t>Dean Paxson</a:t>
            </a:r>
          </a:p>
          <a:p>
            <a:r>
              <a:rPr lang="en-US" dirty="0"/>
              <a:t>AMBS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0898" y="0"/>
            <a:ext cx="5882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1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50825"/>
            <a:ext cx="8531225" cy="636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with a Collar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911072"/>
              </p:ext>
            </p:extLst>
          </p:nvPr>
        </p:nvGraphicFramePr>
        <p:xfrm>
          <a:off x="1259632" y="1772816"/>
          <a:ext cx="7427168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3" imgW="3117789" imgH="1230489" progId="Equation.DSMT4">
                  <p:embed/>
                </p:oleObj>
              </mc:Choice>
              <mc:Fallback>
                <p:oleObj name="Equation" r:id="rId3" imgW="3117789" imgH="1230489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772816"/>
                        <a:ext cx="7427168" cy="34563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Coefficients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7309"/>
              </p:ext>
            </p:extLst>
          </p:nvPr>
        </p:nvGraphicFramePr>
        <p:xfrm>
          <a:off x="395536" y="2276871"/>
          <a:ext cx="8568952" cy="230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3" imgW="4338310" imgH="982444" progId="Equation.DSMT4">
                  <p:embed/>
                </p:oleObj>
              </mc:Choice>
              <mc:Fallback>
                <p:oleObj name="Equation" r:id="rId3" imgW="4338310" imgH="982444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76871"/>
                        <a:ext cx="8568952" cy="2304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Operating with a Collar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75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9127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80D76-C153-4B52-864D-48995DC2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VC vs VC PV Sensitivity to R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65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83" y="1909759"/>
            <a:ext cx="8208634" cy="390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Decomposition of Option Values </a:t>
            </a:r>
            <a:br>
              <a:rPr lang="en-US" dirty="0"/>
            </a:br>
            <a:r>
              <a:rPr lang="en-US" dirty="0"/>
              <a:t>as R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287" y="1600200"/>
            <a:ext cx="6321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“Vegas”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3397"/>
            <a:ext cx="8229600" cy="371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Any arrangement where there is a minimum revenue guarantee, maybe AMBS-Crowne Plaza, certainly Mersey Gate Bridge, prospective Hinkley Point and two follow-on Nuclear UK.</a:t>
            </a:r>
          </a:p>
          <a:p>
            <a:r>
              <a:rPr lang="en-US" dirty="0"/>
              <a:t>Possibly governments avoid reporting increased sovereign debt while encouraging infrastructure investments.</a:t>
            </a:r>
          </a:p>
          <a:p>
            <a:r>
              <a:rPr lang="en-US" dirty="0"/>
              <a:t>Repackage existing assets with contingent claims, parts sold to different types of investors.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51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 for PPPs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268761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 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Are investment incentives public and subject to sensible periodic accounting value disclosure?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Most of these private equity arrangements involve real options, but disclosure and valuation are developing topics.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Are you going to be ahead in this game, and clear about the assumptions and varying parameter values in accepting the GOVs approach, and evaluating the CONs potential advantages/disadvantages?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TYPES OF INCENTIVE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>
                <a:solidFill>
                  <a:srgbClr val="FF0000"/>
                </a:solidFill>
              </a:rPr>
              <a:t>I</a:t>
            </a:r>
            <a:r>
              <a:rPr lang="en-US" dirty="0"/>
              <a:t>  Proportional Subsidies (Feed-in-Tariffs)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300" dirty="0">
                <a:solidFill>
                  <a:srgbClr val="FF0000"/>
                </a:solidFill>
              </a:rPr>
              <a:t>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Allocated (Tradeable) Certificates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300" dirty="0">
                <a:solidFill>
                  <a:srgbClr val="FF0000"/>
                </a:solidFill>
              </a:rPr>
              <a:t>III </a:t>
            </a:r>
            <a:r>
              <a:rPr lang="en-US" dirty="0"/>
              <a:t>Revenue (or P or Q) Floors (and sometimes Ceilings)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Other tax, loan and investment cost supports may be incentive options.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CLASS EXERCISE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931224" cy="42484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Adkins &amp; Paxson on </a:t>
            </a:r>
            <a:br>
              <a:rPr lang="en-US" dirty="0"/>
            </a:br>
            <a:r>
              <a:rPr lang="en-US" dirty="0"/>
              <a:t>INCENTIVE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5700" dirty="0">
                <a:solidFill>
                  <a:srgbClr val="FF0000"/>
                </a:solidFill>
              </a:rPr>
              <a:t>I  </a:t>
            </a:r>
            <a:r>
              <a:rPr lang="en-US" dirty="0"/>
              <a:t>“Subsidies for Renewable Energy Facilities under Uncertainty” </a:t>
            </a:r>
            <a:r>
              <a:rPr lang="en-US" i="1" dirty="0"/>
              <a:t>Manchester School</a:t>
            </a:r>
            <a:r>
              <a:rPr lang="en-US" dirty="0"/>
              <a:t>, 2015.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700" dirty="0">
                <a:solidFill>
                  <a:srgbClr val="FF0000"/>
                </a:solidFill>
              </a:rPr>
              <a:t>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“Analytical Investment Criteria for Subsidized Energy Facilities” Manchester School 2018.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400" dirty="0">
                <a:solidFill>
                  <a:srgbClr val="FF0000"/>
                </a:solidFill>
              </a:rPr>
              <a:t>III</a:t>
            </a:r>
            <a:r>
              <a:rPr lang="en-US" sz="4300" dirty="0">
                <a:solidFill>
                  <a:srgbClr val="FF0000"/>
                </a:solidFill>
              </a:rPr>
              <a:t> </a:t>
            </a:r>
            <a:r>
              <a:rPr lang="en-US" dirty="0"/>
              <a:t>“Risk Sharing with Collar Options in Infrastructure Investments”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i="1" dirty="0"/>
              <a:t> Manchester School under review 2018.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Government Actions in Real Option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Tourinho (1979) required a (government imposed) holding cost for the original solution to a real option investment.</a:t>
            </a:r>
          </a:p>
          <a:p>
            <a:endParaRPr lang="en-US" sz="1600" dirty="0"/>
          </a:p>
          <a:p>
            <a:r>
              <a:rPr lang="en-US" sz="1600" dirty="0"/>
              <a:t>Brennan and Schwartz (1985) allowed for a tax on production (and for expropriation risk) in start-up, suspension (&amp; reversion) and abandonment decisions for natural resources.</a:t>
            </a:r>
          </a:p>
          <a:p>
            <a:endParaRPr lang="en-US" sz="1600" dirty="0"/>
          </a:p>
          <a:p>
            <a:r>
              <a:rPr lang="en-US" sz="1600" dirty="0"/>
              <a:t>Boomsma, Meade and Fleten (2012) compare the effect of certain types of feed-in-tariffs and renewable energy certificate trading  on investment  thresholds, in some cases with analytical solutions.</a:t>
            </a:r>
          </a:p>
          <a:p>
            <a:endParaRPr lang="en-US" sz="1600" dirty="0"/>
          </a:p>
          <a:p>
            <a:r>
              <a:rPr lang="en-US" sz="1600" dirty="0"/>
              <a:t>Boomsma and Linnerud  (2015) provide quasi-analytical solutions (following Adkins and Paxson, JFQA 2011) for the valuation of renewable projects, when there are feed-in-tariffs, renewable energy certificates , and premiums to the electricity price, even for transitory subsidies.</a:t>
            </a:r>
          </a:p>
          <a:p>
            <a:endParaRPr lang="en-US" sz="1600" dirty="0"/>
          </a:p>
          <a:p>
            <a:r>
              <a:rPr lang="en-US" sz="1600" dirty="0"/>
              <a:t>Adkins and Paxson (2016, 2017) model minimum revenue guarantees (and ceilings) in PPP infrastructure projects, providing some transparency for viewing CON and GOV trade-offs, plus convenient evaluations periodically of benefits and obligations as revenues change.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III</a:t>
            </a:r>
            <a:r>
              <a:rPr lang="en-US" dirty="0"/>
              <a:t> Using ROV Collars </a:t>
            </a:r>
            <a:br>
              <a:rPr lang="en-US" dirty="0"/>
            </a:br>
            <a:r>
              <a:rPr lang="en-US" dirty="0"/>
              <a:t>in PPP Arrangements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85689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in some PPP Arrangements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Government (GOV) may offer minimum revenue guarantees where there is P&amp;Q uncertainty to motivate early investments by concessionaires (CON).</a:t>
            </a:r>
          </a:p>
          <a:p>
            <a:r>
              <a:rPr lang="en-US" dirty="0"/>
              <a:t>CON holds option for fixed revenue on the downside, and floating revenue on the upside.</a:t>
            </a:r>
          </a:p>
          <a:p>
            <a:endParaRPr lang="en-US" dirty="0"/>
          </a:p>
          <a:p>
            <a:r>
              <a:rPr lang="en-US" dirty="0"/>
              <a:t>Is it not fair if then GOV requires concessionaires to pay GOV all revenues over a ceiling?</a:t>
            </a:r>
          </a:p>
          <a:p>
            <a:endParaRPr lang="en-US" dirty="0"/>
          </a:p>
          <a:p>
            <a:r>
              <a:rPr lang="en-US" dirty="0"/>
              <a:t>Concessionaire then holds a perpetual American put at floor R</a:t>
            </a:r>
            <a:r>
              <a:rPr lang="en-US" baseline="-25000" dirty="0"/>
              <a:t>L</a:t>
            </a:r>
            <a:r>
              <a:rPr lang="en-US" dirty="0"/>
              <a:t> and has written a perpetual American call at the ceiling R</a:t>
            </a:r>
            <a:r>
              <a:rPr lang="en-US" baseline="-25000" dirty="0"/>
              <a:t>H</a:t>
            </a:r>
            <a:r>
              <a:rPr lang="en-US" dirty="0"/>
              <a:t>, where R</a:t>
            </a:r>
            <a:r>
              <a:rPr lang="en-US" baseline="-25000" dirty="0"/>
              <a:t>L</a:t>
            </a:r>
            <a:r>
              <a:rPr lang="en-US" dirty="0"/>
              <a:t>&lt;R</a:t>
            </a:r>
            <a:r>
              <a:rPr lang="en-US" baseline="-25000" dirty="0"/>
              <a:t>H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Project with Floor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9"/>
            <a:ext cx="972108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8867" y="1600200"/>
            <a:ext cx="5826265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Project with Ceiling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2817"/>
            <a:ext cx="10667528" cy="284887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FF6-C8D6-41EE-91E1-AFE71BED7B2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2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636</Words>
  <Application>Microsoft Office PowerPoint</Application>
  <PresentationFormat>On-screen Show (4:3)</PresentationFormat>
  <Paragraphs>103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Equation</vt:lpstr>
      <vt:lpstr>ROV CH 14 B INCENTIVE OPTIONS</vt:lpstr>
      <vt:lpstr>THREE TYPES OF INCENTIVE OPTIONS</vt:lpstr>
      <vt:lpstr>Adkins &amp; Paxson on  INCENTIVE OPTIONS</vt:lpstr>
      <vt:lpstr>Government Actions in Real Option Models</vt:lpstr>
      <vt:lpstr>III Using ROV Collars  in PPP Arrangements</vt:lpstr>
      <vt:lpstr>Limits in some PPP Arrangements</vt:lpstr>
      <vt:lpstr>Active Project with Floor</vt:lpstr>
      <vt:lpstr>PowerPoint Presentation</vt:lpstr>
      <vt:lpstr>ACTIVE Project with Ceiling </vt:lpstr>
      <vt:lpstr>PowerPoint Presentation</vt:lpstr>
      <vt:lpstr>PowerPoint Presentation</vt:lpstr>
      <vt:lpstr>Operating with a Collar  </vt:lpstr>
      <vt:lpstr>Option Coefficients</vt:lpstr>
      <vt:lpstr>Value of Operating with a Collar</vt:lpstr>
      <vt:lpstr>VC vs VC PV Sensitivity to R Changes</vt:lpstr>
      <vt:lpstr>Decomposition of Option Values  as R Changes</vt:lpstr>
      <vt:lpstr>Option “Vegas”</vt:lpstr>
      <vt:lpstr>Applications</vt:lpstr>
      <vt:lpstr>Lessons for PPPs</vt:lpstr>
      <vt:lpstr>SPECIAL CLASS EXERCISE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Policy Risk of Subsidy</dc:title>
  <dc:creator>Roger</dc:creator>
  <cp:lastModifiedBy>Dean Paxson</cp:lastModifiedBy>
  <cp:revision>67</cp:revision>
  <cp:lastPrinted>2017-02-08T20:40:54Z</cp:lastPrinted>
  <dcterms:created xsi:type="dcterms:W3CDTF">2012-05-01T10:36:14Z</dcterms:created>
  <dcterms:modified xsi:type="dcterms:W3CDTF">2018-02-07T17:23:58Z</dcterms:modified>
</cp:coreProperties>
</file>